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 id="262" r:id="rId8"/>
    <p:sldId id="263" r:id="rId9"/>
    <p:sldId id="270" r:id="rId10"/>
    <p:sldId id="264" r:id="rId11"/>
    <p:sldId id="265" r:id="rId12"/>
    <p:sldId id="266" r:id="rId13"/>
    <p:sldId id="267" r:id="rId14"/>
    <p:sldId id="268" r:id="rId15"/>
    <p:sldId id="26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44" autoAdjust="0"/>
    <p:restoredTop sz="91398" autoAdjust="0"/>
  </p:normalViewPr>
  <p:slideViewPr>
    <p:cSldViewPr>
      <p:cViewPr>
        <p:scale>
          <a:sx n="91" d="100"/>
          <a:sy n="91" d="100"/>
        </p:scale>
        <p:origin x="-552"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2022-08-12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wheel spokes="8"/>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2022-08-12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heel spokes="8"/>
    <p:sndAc>
      <p:stSnd>
        <p:snd r:embed="rId13" name="chimes.wav"/>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1.jpeg"/><Relationship Id="rId7" Type="http://schemas.openxmlformats.org/officeDocument/2006/relationships/image" Target="../media/image24.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sp>
        <p:nvSpPr>
          <p:cNvPr id="1027" name="Rectangle 3"/>
          <p:cNvSpPr>
            <a:spLocks noChangeArrowheads="1"/>
          </p:cNvSpPr>
          <p:nvPr/>
        </p:nvSpPr>
        <p:spPr bwMode="auto">
          <a:xfrm>
            <a:off x="5214942" y="857232"/>
            <a:ext cx="3500462" cy="3928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Хәтерләүдән курыкма син!</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Үткәнеңне онытма син!</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Бел син ерак бабайларның </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Ничек</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итеп</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көн иткәнен,</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Ни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иккәнен</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ни</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чәчкәнен</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Нинди</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уйлар</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нинди</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моңнар</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Безгә калдырып</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киткәнен.</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Һәр нигезнең, һәр авылның,</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Һәр каланың үткәне </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бар...</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Гыйбрәт алырлык</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мирасның</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Калганы бар,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киткәне </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бар...</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Горур</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сүз әйт, сорасалар</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Ни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кавемнән</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Нинди</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җирдән?</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Киләчәккә аек</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карар</a:t>
            </a:r>
            <a:endParaRPr kumimoji="0" lang="ru-RU" sz="1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Үз тарихын</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анык</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белгән!</a:t>
            </a:r>
            <a:endParaRPr kumimoji="0" lang="ru-RU" sz="24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7" name="TextBox 6"/>
          <p:cNvSpPr txBox="1"/>
          <p:nvPr/>
        </p:nvSpPr>
        <p:spPr>
          <a:xfrm>
            <a:off x="1428728" y="0"/>
            <a:ext cx="7000924" cy="707886"/>
          </a:xfrm>
          <a:prstGeom prst="rect">
            <a:avLst/>
          </a:prstGeom>
          <a:noFill/>
        </p:spPr>
        <p:txBody>
          <a:bodyPr wrap="square" rtlCol="0">
            <a:spAutoFit/>
          </a:bodyPr>
          <a:lstStyle/>
          <a:p>
            <a:r>
              <a:rPr lang="tt-RU" sz="4000" dirty="0" smtClean="0">
                <a:solidFill>
                  <a:srgbClr val="FF0000"/>
                </a:solidFill>
                <a:latin typeface="Times New Roman" pitchFamily="18" charset="0"/>
                <a:cs typeface="Times New Roman" pitchFamily="18" charset="0"/>
              </a:rPr>
              <a:t>“Туган авылым – Янил”</a:t>
            </a:r>
            <a:endParaRPr lang="ru-RU" sz="4000" dirty="0">
              <a:solidFill>
                <a:srgbClr val="FF0000"/>
              </a:solidFill>
              <a:latin typeface="Times New Roman" pitchFamily="18" charset="0"/>
              <a:cs typeface="Times New Roman" pitchFamily="18" charset="0"/>
            </a:endParaRPr>
          </a:p>
        </p:txBody>
      </p:sp>
      <p:pic>
        <p:nvPicPr>
          <p:cNvPr id="8" name="Picture 2" descr="H:\Новая папка 2\рабоч. столдагы\народы\яныль\cmkuyEWnTI8.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00628" y="4643446"/>
            <a:ext cx="4143372" cy="2000240"/>
          </a:xfrm>
          <a:prstGeom prst="rect">
            <a:avLst/>
          </a:prstGeom>
          <a:ln>
            <a:noFill/>
          </a:ln>
          <a:effectLst>
            <a:softEdge rad="112500"/>
          </a:effectLst>
          <a:extLst/>
        </p:spPr>
      </p:pic>
      <p:pic>
        <p:nvPicPr>
          <p:cNvPr id="3074" name="Picture 2" descr="C:\Users\1\Desktop\Захваченный кадр 4.bmp"/>
          <p:cNvPicPr>
            <a:picLocks noChangeAspect="1" noChangeArrowheads="1"/>
          </p:cNvPicPr>
          <p:nvPr/>
        </p:nvPicPr>
        <p:blipFill>
          <a:blip r:embed="rId5" cstate="print"/>
          <a:srcRect/>
          <a:stretch>
            <a:fillRect/>
          </a:stretch>
        </p:blipFill>
        <p:spPr bwMode="auto">
          <a:xfrm>
            <a:off x="0" y="1214422"/>
            <a:ext cx="5072066" cy="2853037"/>
          </a:xfrm>
          <a:prstGeom prst="rect">
            <a:avLst/>
          </a:prstGeom>
          <a:ln>
            <a:noFill/>
          </a:ln>
          <a:effectLst>
            <a:softEdge rad="112500"/>
          </a:effectLst>
        </p:spPr>
      </p:pic>
      <p:pic>
        <p:nvPicPr>
          <p:cNvPr id="3075" name="Picture 3" descr="C:\Users\1\Desktop\Захваченный кадр 5.bmp"/>
          <p:cNvPicPr>
            <a:picLocks noChangeAspect="1" noChangeArrowheads="1"/>
          </p:cNvPicPr>
          <p:nvPr/>
        </p:nvPicPr>
        <p:blipFill>
          <a:blip r:embed="rId6" cstate="print"/>
          <a:srcRect/>
          <a:stretch>
            <a:fillRect/>
          </a:stretch>
        </p:blipFill>
        <p:spPr bwMode="auto">
          <a:xfrm>
            <a:off x="0" y="3824321"/>
            <a:ext cx="5143504" cy="2893221"/>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142844" y="1428736"/>
            <a:ext cx="3953885" cy="32147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2"/>
          <p:cNvPicPr>
            <a:picLocks noChangeAspect="1" noChangeArrowheads="1"/>
          </p:cNvPicPr>
          <p:nvPr/>
        </p:nvPicPr>
        <p:blipFill>
          <a:blip r:embed="rId5" cstate="print"/>
          <a:srcRect/>
          <a:stretch>
            <a:fillRect/>
          </a:stretch>
        </p:blipFill>
        <p:spPr bwMode="auto">
          <a:xfrm>
            <a:off x="4581516" y="2415005"/>
            <a:ext cx="4562484" cy="32285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Заголовок 1"/>
          <p:cNvSpPr txBox="1">
            <a:spLocks/>
          </p:cNvSpPr>
          <p:nvPr/>
        </p:nvSpPr>
        <p:spPr>
          <a:xfrm>
            <a:off x="428596" y="0"/>
            <a:ext cx="8229600" cy="785794"/>
          </a:xfrm>
          <a:prstGeom prst="rect">
            <a:avLst/>
          </a:prstGeom>
        </p:spPr>
        <p:txBody>
          <a:bodyPr vert="horz" lIns="91440" tIns="45720" rIns="91440" bIns="45720" rtlCol="0"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4400" b="1" i="0" u="none" strike="noStrike" kern="1200" cap="none" spc="0" normalizeH="0" baseline="0" noProof="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Авылда сәүдә үзәкләре</a:t>
            </a:r>
            <a:endParaRPr kumimoji="0" lang="ru-RU" sz="44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5" name="Picture 2"/>
          <p:cNvPicPr>
            <a:picLocks noChangeAspect="1" noChangeArrowheads="1"/>
          </p:cNvPicPr>
          <p:nvPr/>
        </p:nvPicPr>
        <p:blipFill>
          <a:blip r:embed="rId4" cstate="print"/>
          <a:srcRect/>
          <a:stretch>
            <a:fillRect/>
          </a:stretch>
        </p:blipFill>
        <p:spPr bwMode="auto">
          <a:xfrm>
            <a:off x="142844" y="785794"/>
            <a:ext cx="4156286" cy="2786082"/>
          </a:xfrm>
          <a:prstGeom prst="rect">
            <a:avLst/>
          </a:prstGeom>
          <a:ln>
            <a:noFill/>
          </a:ln>
          <a:effectLst>
            <a:outerShdw blurRad="292100" dist="139700" dir="2700000" algn="tl" rotWithShape="0">
              <a:srgbClr val="333333">
                <a:alpha val="65000"/>
              </a:srgbClr>
            </a:outerShdw>
          </a:effectLst>
        </p:spPr>
      </p:pic>
      <p:pic>
        <p:nvPicPr>
          <p:cNvPr id="6" name="Picture 2"/>
          <p:cNvPicPr>
            <a:picLocks noChangeAspect="1" noChangeArrowheads="1"/>
          </p:cNvPicPr>
          <p:nvPr/>
        </p:nvPicPr>
        <p:blipFill>
          <a:blip r:embed="rId5" cstate="print"/>
          <a:srcRect/>
          <a:stretch>
            <a:fillRect/>
          </a:stretch>
        </p:blipFill>
        <p:spPr bwMode="auto">
          <a:xfrm>
            <a:off x="4786314" y="714356"/>
            <a:ext cx="4167217" cy="28575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2"/>
          <p:cNvPicPr>
            <a:picLocks noChangeAspect="1" noChangeArrowheads="1"/>
          </p:cNvPicPr>
          <p:nvPr/>
        </p:nvPicPr>
        <p:blipFill>
          <a:blip r:embed="rId6" cstate="print"/>
          <a:srcRect/>
          <a:stretch>
            <a:fillRect/>
          </a:stretch>
        </p:blipFill>
        <p:spPr bwMode="auto">
          <a:xfrm>
            <a:off x="2571736" y="3643314"/>
            <a:ext cx="3914788" cy="2936091"/>
          </a:xfrm>
          <a:prstGeom prst="rect">
            <a:avLst/>
          </a:prstGeom>
          <a:ln>
            <a:noFill/>
          </a:ln>
          <a:effectLst>
            <a:outerShdw blurRad="292100" dist="139700" dir="2700000" algn="tl" rotWithShape="0">
              <a:srgbClr val="333333">
                <a:alpha val="65000"/>
              </a:srgbClr>
            </a:outerShdw>
          </a:effectLst>
        </p:spPr>
      </p:pic>
      <p:sp>
        <p:nvSpPr>
          <p:cNvPr id="8" name="Заголовок 1"/>
          <p:cNvSpPr txBox="1">
            <a:spLocks/>
          </p:cNvSpPr>
          <p:nvPr/>
        </p:nvSpPr>
        <p:spPr>
          <a:xfrm>
            <a:off x="428596" y="0"/>
            <a:ext cx="8229600" cy="714356"/>
          </a:xfrm>
          <a:prstGeom prst="rect">
            <a:avLst/>
          </a:prstGeom>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32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Авылымда матур йортлар, урамнар</a:t>
            </a:r>
            <a:endParaRPr kumimoji="0" lang="ru-RU" sz="32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1027" name="Picture 3" descr="G:\фотки\DSCN5582.JPG"/>
          <p:cNvPicPr>
            <a:picLocks noChangeAspect="1" noChangeArrowheads="1"/>
          </p:cNvPicPr>
          <p:nvPr/>
        </p:nvPicPr>
        <p:blipFill>
          <a:blip r:embed="rId4" cstate="print"/>
          <a:srcRect/>
          <a:stretch>
            <a:fillRect/>
          </a:stretch>
        </p:blipFill>
        <p:spPr bwMode="auto">
          <a:xfrm>
            <a:off x="6357950" y="857232"/>
            <a:ext cx="2341563" cy="3121025"/>
          </a:xfrm>
          <a:prstGeom prst="rect">
            <a:avLst/>
          </a:prstGeom>
          <a:ln>
            <a:noFill/>
          </a:ln>
          <a:effectLst>
            <a:softEdge rad="112500"/>
          </a:effectLst>
        </p:spPr>
      </p:pic>
      <p:pic>
        <p:nvPicPr>
          <p:cNvPr id="1028" name="Picture 4" descr="G:\фотки\DSCN5586.JPG"/>
          <p:cNvPicPr>
            <a:picLocks noChangeAspect="1" noChangeArrowheads="1"/>
          </p:cNvPicPr>
          <p:nvPr/>
        </p:nvPicPr>
        <p:blipFill>
          <a:blip r:embed="rId5" cstate="print"/>
          <a:srcRect/>
          <a:stretch>
            <a:fillRect/>
          </a:stretch>
        </p:blipFill>
        <p:spPr bwMode="auto">
          <a:xfrm>
            <a:off x="-214346" y="1000108"/>
            <a:ext cx="2341563" cy="3121025"/>
          </a:xfrm>
          <a:prstGeom prst="rect">
            <a:avLst/>
          </a:prstGeom>
          <a:ln>
            <a:noFill/>
          </a:ln>
          <a:effectLst>
            <a:softEdge rad="112500"/>
          </a:effectLst>
        </p:spPr>
      </p:pic>
      <p:pic>
        <p:nvPicPr>
          <p:cNvPr id="1029" name="Picture 5" descr="G:\фотки\DSCN5588.JPG"/>
          <p:cNvPicPr>
            <a:picLocks noChangeAspect="1" noChangeArrowheads="1"/>
          </p:cNvPicPr>
          <p:nvPr/>
        </p:nvPicPr>
        <p:blipFill>
          <a:blip r:embed="rId6" cstate="print"/>
          <a:srcRect/>
          <a:stretch>
            <a:fillRect/>
          </a:stretch>
        </p:blipFill>
        <p:spPr bwMode="auto">
          <a:xfrm>
            <a:off x="-142908" y="4214818"/>
            <a:ext cx="3121025" cy="2341563"/>
          </a:xfrm>
          <a:prstGeom prst="rect">
            <a:avLst/>
          </a:prstGeom>
          <a:ln>
            <a:noFill/>
          </a:ln>
          <a:effectLst>
            <a:softEdge rad="112500"/>
          </a:effectLst>
        </p:spPr>
      </p:pic>
      <p:pic>
        <p:nvPicPr>
          <p:cNvPr id="1030" name="Picture 6" descr="G:\фотки\DSCN5604.JPG"/>
          <p:cNvPicPr>
            <a:picLocks noChangeAspect="1" noChangeArrowheads="1"/>
          </p:cNvPicPr>
          <p:nvPr/>
        </p:nvPicPr>
        <p:blipFill>
          <a:blip r:embed="rId7" cstate="print"/>
          <a:srcRect/>
          <a:stretch>
            <a:fillRect/>
          </a:stretch>
        </p:blipFill>
        <p:spPr bwMode="auto">
          <a:xfrm>
            <a:off x="3571868" y="4071942"/>
            <a:ext cx="1857388" cy="24756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extBox 12"/>
          <p:cNvSpPr txBox="1"/>
          <p:nvPr/>
        </p:nvSpPr>
        <p:spPr>
          <a:xfrm>
            <a:off x="142844" y="285729"/>
            <a:ext cx="8501122" cy="523220"/>
          </a:xfrm>
          <a:prstGeom prst="rect">
            <a:avLst/>
          </a:prstGeom>
          <a:noFill/>
        </p:spPr>
        <p:txBody>
          <a:bodyPr wrap="square" rtlCol="0">
            <a:spAutoFit/>
          </a:bodyPr>
          <a:lstStyle/>
          <a:p>
            <a:pPr algn="ctr"/>
            <a:r>
              <a:rPr lang="ru-RU" sz="2800" dirty="0" err="1" smtClean="0">
                <a:solidFill>
                  <a:srgbClr val="FF0000"/>
                </a:solidFill>
                <a:latin typeface="Times New Roman" pitchFamily="18" charset="0"/>
                <a:cs typeface="Times New Roman" pitchFamily="18" charset="0"/>
              </a:rPr>
              <a:t>Безне</a:t>
            </a:r>
            <a:r>
              <a:rPr lang="tt-RU" sz="2800" dirty="0" smtClean="0">
                <a:solidFill>
                  <a:srgbClr val="FF0000"/>
                </a:solidFill>
                <a:latin typeface="Times New Roman" pitchFamily="18" charset="0"/>
                <a:cs typeface="Times New Roman" pitchFamily="18" charset="0"/>
              </a:rPr>
              <a:t>ң туган төбәгебездә яшәүче дус милләтләр </a:t>
            </a:r>
            <a:endParaRPr lang="ru-RU" sz="2800" dirty="0">
              <a:solidFill>
                <a:srgbClr val="FF0000"/>
              </a:solidFill>
              <a:latin typeface="Times New Roman" pitchFamily="18" charset="0"/>
              <a:cs typeface="Times New Roman" pitchFamily="18" charset="0"/>
            </a:endParaRPr>
          </a:p>
        </p:txBody>
      </p:sp>
      <p:pic>
        <p:nvPicPr>
          <p:cNvPr id="14" name="Picture 2"/>
          <p:cNvPicPr>
            <a:picLocks noChangeAspect="1" noChangeArrowheads="1"/>
          </p:cNvPicPr>
          <p:nvPr/>
        </p:nvPicPr>
        <p:blipFill>
          <a:blip r:embed="rId8" cstate="print"/>
          <a:srcRect l="12425" t="13554" r="17545" b="9638"/>
          <a:stretch>
            <a:fillRect/>
          </a:stretch>
        </p:blipFill>
        <p:spPr bwMode="auto">
          <a:xfrm>
            <a:off x="2500298" y="928670"/>
            <a:ext cx="3600000" cy="2961290"/>
          </a:xfrm>
          <a:prstGeom prst="rect">
            <a:avLst/>
          </a:prstGeom>
          <a:ln>
            <a:noFill/>
          </a:ln>
          <a:effectLst>
            <a:softEdge rad="112500"/>
          </a:effectLst>
        </p:spPr>
      </p:pic>
      <p:pic>
        <p:nvPicPr>
          <p:cNvPr id="15" name="Picture 5"/>
          <p:cNvPicPr>
            <a:picLocks noChangeAspect="1" noChangeArrowheads="1"/>
          </p:cNvPicPr>
          <p:nvPr/>
        </p:nvPicPr>
        <p:blipFill>
          <a:blip r:embed="rId9" cstate="print"/>
          <a:srcRect/>
          <a:stretch>
            <a:fillRect/>
          </a:stretch>
        </p:blipFill>
        <p:spPr bwMode="auto">
          <a:xfrm>
            <a:off x="6119593" y="4071942"/>
            <a:ext cx="2810095" cy="2108196"/>
          </a:xfrm>
          <a:prstGeom prst="rect">
            <a:avLst/>
          </a:prstGeom>
          <a:ln>
            <a:noFill/>
          </a:ln>
          <a:effectLst>
            <a:softEdge rad="112500"/>
          </a:effectLst>
        </p:spPr>
      </p:pic>
      <p:pic>
        <p:nvPicPr>
          <p:cNvPr id="12" name="Picture 2"/>
          <p:cNvPicPr>
            <a:picLocks noChangeAspect="1" noChangeArrowheads="1"/>
          </p:cNvPicPr>
          <p:nvPr/>
        </p:nvPicPr>
        <p:blipFill>
          <a:blip r:embed="rId8" cstate="print"/>
          <a:srcRect l="12425" t="13554" r="17545" b="9638"/>
          <a:stretch>
            <a:fillRect/>
          </a:stretch>
        </p:blipFill>
        <p:spPr bwMode="auto">
          <a:xfrm>
            <a:off x="2483768" y="908720"/>
            <a:ext cx="3600000" cy="2961290"/>
          </a:xfrm>
          <a:prstGeom prst="rect">
            <a:avLst/>
          </a:prstGeom>
          <a:ln>
            <a:noFill/>
          </a:ln>
          <a:effectLst>
            <a:softEdge rad="112500"/>
          </a:effectLst>
        </p:spPr>
      </p:pic>
      <p:pic>
        <p:nvPicPr>
          <p:cNvPr id="16" name="Picture 5" descr="G:\фотки\DSCN5588.JPG"/>
          <p:cNvPicPr>
            <a:picLocks noChangeAspect="1" noChangeArrowheads="1"/>
          </p:cNvPicPr>
          <p:nvPr/>
        </p:nvPicPr>
        <p:blipFill>
          <a:blip r:embed="rId6" cstate="print"/>
          <a:srcRect/>
          <a:stretch>
            <a:fillRect/>
          </a:stretch>
        </p:blipFill>
        <p:spPr bwMode="auto">
          <a:xfrm>
            <a:off x="-180528" y="4149080"/>
            <a:ext cx="3121025" cy="2341563"/>
          </a:xfrm>
          <a:prstGeom prst="rect">
            <a:avLst/>
          </a:prstGeom>
          <a:ln>
            <a:noFill/>
          </a:ln>
          <a:effectLst>
            <a:softEdge rad="112500"/>
          </a:effectLst>
        </p:spPr>
      </p:pic>
      <p:pic>
        <p:nvPicPr>
          <p:cNvPr id="17" name="Picture 5" descr="G:\фотки\DSCN5588.JPG"/>
          <p:cNvPicPr>
            <a:picLocks noChangeAspect="1" noChangeArrowheads="1"/>
          </p:cNvPicPr>
          <p:nvPr/>
        </p:nvPicPr>
        <p:blipFill>
          <a:blip r:embed="rId6" cstate="print"/>
          <a:srcRect/>
          <a:stretch>
            <a:fillRect/>
          </a:stretch>
        </p:blipFill>
        <p:spPr bwMode="auto">
          <a:xfrm>
            <a:off x="-28128" y="4301480"/>
            <a:ext cx="3121025" cy="2341563"/>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4)">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fltVal val="0"/>
                                          </p:val>
                                        </p:tav>
                                        <p:tav tm="100000">
                                          <p:val>
                                            <p:strVal val="#ppt_h"/>
                                          </p:val>
                                        </p:tav>
                                      </p:tavLst>
                                    </p:anim>
                                    <p:anim calcmode="lin" valueType="num">
                                      <p:cBhvr>
                                        <p:cTn id="1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heel(4)">
                                      <p:cBhvr>
                                        <p:cTn id="2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6" name="Picture 4"/>
          <p:cNvPicPr>
            <a:picLocks noChangeAspect="1" noChangeArrowheads="1"/>
          </p:cNvPicPr>
          <p:nvPr/>
        </p:nvPicPr>
        <p:blipFill>
          <a:blip r:embed="rId4" cstate="print"/>
          <a:srcRect/>
          <a:stretch>
            <a:fillRect/>
          </a:stretch>
        </p:blipFill>
        <p:spPr bwMode="auto">
          <a:xfrm>
            <a:off x="-142908" y="3714752"/>
            <a:ext cx="3571900" cy="2678925"/>
          </a:xfrm>
          <a:prstGeom prst="rect">
            <a:avLst/>
          </a:prstGeom>
          <a:ln>
            <a:noFill/>
          </a:ln>
          <a:effectLst>
            <a:softEdge rad="112500"/>
          </a:effectLst>
        </p:spPr>
      </p:pic>
      <p:pic>
        <p:nvPicPr>
          <p:cNvPr id="7" name="Picture 3"/>
          <p:cNvPicPr>
            <a:picLocks noChangeAspect="1" noChangeArrowheads="1"/>
          </p:cNvPicPr>
          <p:nvPr/>
        </p:nvPicPr>
        <p:blipFill>
          <a:blip r:embed="rId5" cstate="print"/>
          <a:srcRect/>
          <a:stretch>
            <a:fillRect/>
          </a:stretch>
        </p:blipFill>
        <p:spPr bwMode="auto">
          <a:xfrm>
            <a:off x="5000628" y="3714752"/>
            <a:ext cx="3500462" cy="2795254"/>
          </a:xfrm>
          <a:prstGeom prst="rect">
            <a:avLst/>
          </a:prstGeom>
          <a:ln>
            <a:noFill/>
          </a:ln>
          <a:effectLst>
            <a:softEdge rad="112500"/>
          </a:effectLst>
        </p:spPr>
      </p:pic>
      <p:sp>
        <p:nvSpPr>
          <p:cNvPr id="8" name="TextBox 7"/>
          <p:cNvSpPr txBox="1"/>
          <p:nvPr/>
        </p:nvSpPr>
        <p:spPr>
          <a:xfrm>
            <a:off x="428596" y="428604"/>
            <a:ext cx="8143932" cy="923330"/>
          </a:xfrm>
          <a:prstGeom prst="rect">
            <a:avLst/>
          </a:prstGeom>
          <a:noFill/>
        </p:spPr>
        <p:txBody>
          <a:bodyPr wrap="square" rtlCol="0">
            <a:spAutoFit/>
          </a:bodyPr>
          <a:lstStyle/>
          <a:p>
            <a:r>
              <a:rPr lang="tt-RU" dirty="0" smtClean="0">
                <a:solidFill>
                  <a:srgbClr val="FF0000"/>
                </a:solidFill>
                <a:latin typeface="Times New Roman" pitchFamily="18" charset="0"/>
                <a:cs typeface="Times New Roman" pitchFamily="18" charset="0"/>
              </a:rPr>
              <a:t>Әби – бабаларыбызның мирасын саклап , бакчабызда, үзебезнең төбәктә яшәүче халыкларның милли киемнәре, ризыклары,гореф – гадәтләре турында бәйрәмнәр,  кичәләр, әңгәмәләр уза.</a:t>
            </a:r>
            <a:endParaRPr lang="ru-RU" dirty="0">
              <a:solidFill>
                <a:srgbClr val="FF0000"/>
              </a:solidFill>
              <a:latin typeface="Times New Roman" pitchFamily="18" charset="0"/>
              <a:cs typeface="Times New Roman" pitchFamily="18" charset="0"/>
            </a:endParaRPr>
          </a:p>
        </p:txBody>
      </p:sp>
      <p:pic>
        <p:nvPicPr>
          <p:cNvPr id="2050" name="Picture 2" descr="G:\Дуслык кичэсе  Январь\фотолар\DSCN6637.JPG"/>
          <p:cNvPicPr>
            <a:picLocks noChangeAspect="1" noChangeArrowheads="1"/>
          </p:cNvPicPr>
          <p:nvPr/>
        </p:nvPicPr>
        <p:blipFill>
          <a:blip r:embed="rId6" cstate="print"/>
          <a:srcRect/>
          <a:stretch>
            <a:fillRect/>
          </a:stretch>
        </p:blipFill>
        <p:spPr bwMode="auto">
          <a:xfrm>
            <a:off x="2500298" y="1428736"/>
            <a:ext cx="3121025" cy="2341563"/>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357214"/>
            <a:ext cx="9373074" cy="6858000"/>
          </a:xfrm>
          <a:prstGeom prst="rect">
            <a:avLst/>
          </a:prstGeom>
          <a:noFill/>
        </p:spPr>
      </p:pic>
      <p:pic>
        <p:nvPicPr>
          <p:cNvPr id="5" name="Picture 2" descr="G:\DSCN7404 (2).JPG"/>
          <p:cNvPicPr>
            <a:picLocks noChangeAspect="1" noChangeArrowheads="1"/>
          </p:cNvPicPr>
          <p:nvPr/>
        </p:nvPicPr>
        <p:blipFill>
          <a:blip r:embed="rId4" cstate="print"/>
          <a:srcRect/>
          <a:stretch>
            <a:fillRect/>
          </a:stretch>
        </p:blipFill>
        <p:spPr bwMode="auto">
          <a:xfrm>
            <a:off x="-214346" y="1714488"/>
            <a:ext cx="4552507" cy="34143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descr="G:\лайсан\DSCN7394.JPG"/>
          <p:cNvPicPr/>
          <p:nvPr/>
        </p:nvPicPr>
        <p:blipFill>
          <a:blip r:embed="rId5" cstate="print"/>
          <a:srcRect/>
          <a:stretch>
            <a:fillRect/>
          </a:stretch>
        </p:blipFill>
        <p:spPr bwMode="auto">
          <a:xfrm>
            <a:off x="4429124" y="3214686"/>
            <a:ext cx="4286280" cy="30003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1428728" y="642918"/>
            <a:ext cx="5803255" cy="523220"/>
          </a:xfrm>
          <a:prstGeom prst="rect">
            <a:avLst/>
          </a:prstGeom>
          <a:noFill/>
        </p:spPr>
        <p:txBody>
          <a:bodyPr wrap="none" rtlCol="0">
            <a:spAutoFit/>
          </a:bodyPr>
          <a:lstStyle/>
          <a:p>
            <a:r>
              <a:rPr lang="tt-RU" sz="2800" dirty="0" smtClean="0">
                <a:solidFill>
                  <a:srgbClr val="FF0000"/>
                </a:solidFill>
                <a:latin typeface="Times New Roman" pitchFamily="18" charset="0"/>
                <a:cs typeface="Times New Roman" pitchFamily="18" charset="0"/>
              </a:rPr>
              <a:t>Якташ язучыбыз – Рәшит ага Бәшәр </a:t>
            </a:r>
            <a:endParaRPr lang="ru-RU" sz="2800" dirty="0">
              <a:solidFill>
                <a:srgbClr val="FF0000"/>
              </a:solidFill>
              <a:latin typeface="Times New Roman" pitchFamily="18" charset="0"/>
              <a:cs typeface="Times New Roman" pitchFamily="18" charset="0"/>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2051" name="Picture 3" descr="C:\Users\1\Desktop\Захваченный кадр 13.bmp"/>
          <p:cNvPicPr>
            <a:picLocks noChangeAspect="1" noChangeArrowheads="1"/>
          </p:cNvPicPr>
          <p:nvPr/>
        </p:nvPicPr>
        <p:blipFill>
          <a:blip r:embed="rId4" cstate="print"/>
          <a:srcRect/>
          <a:stretch>
            <a:fillRect/>
          </a:stretch>
        </p:blipFill>
        <p:spPr bwMode="auto">
          <a:xfrm>
            <a:off x="-150846" y="71414"/>
            <a:ext cx="9294846" cy="6572296"/>
          </a:xfrm>
          <a:prstGeom prst="rect">
            <a:avLst/>
          </a:prstGeom>
          <a:ln>
            <a:noFill/>
          </a:ln>
          <a:effectLst>
            <a:softEdge rad="112500"/>
          </a:effectLst>
        </p:spPr>
      </p:pic>
      <p:sp>
        <p:nvSpPr>
          <p:cNvPr id="7" name="TextBox 6"/>
          <p:cNvSpPr txBox="1"/>
          <p:nvPr/>
        </p:nvSpPr>
        <p:spPr>
          <a:xfrm>
            <a:off x="2214546" y="428604"/>
            <a:ext cx="3489931" cy="2585323"/>
          </a:xfrm>
          <a:prstGeom prst="rect">
            <a:avLst/>
          </a:prstGeom>
          <a:noFill/>
        </p:spPr>
        <p:txBody>
          <a:bodyPr wrap="square" rtlCol="0">
            <a:spAutoFit/>
          </a:bodyPr>
          <a:lstStyle/>
          <a:p>
            <a:pPr algn="ctr"/>
            <a:r>
              <a:rPr lang="ru-RU" b="1" dirty="0" smtClean="0">
                <a:solidFill>
                  <a:srgbClr val="002060"/>
                </a:solidFill>
                <a:latin typeface="Times New Roman" pitchFamily="18" charset="0"/>
                <a:ea typeface="Batang" pitchFamily="18" charset="-127"/>
                <a:cs typeface="Times New Roman" pitchFamily="18" charset="0"/>
              </a:rPr>
              <a:t>«</a:t>
            </a:r>
            <a:r>
              <a:rPr lang="ru-RU" b="1" dirty="0" err="1" smtClean="0">
                <a:solidFill>
                  <a:srgbClr val="002060"/>
                </a:solidFill>
                <a:latin typeface="Times New Roman" pitchFamily="18" charset="0"/>
                <a:ea typeface="Batang" pitchFamily="18" charset="-127"/>
                <a:cs typeface="Times New Roman" pitchFamily="18" charset="0"/>
              </a:rPr>
              <a:t>Авылым</a:t>
            </a:r>
            <a:r>
              <a:rPr lang="ru-RU" b="1" dirty="0" smtClean="0">
                <a:solidFill>
                  <a:srgbClr val="002060"/>
                </a:solidFill>
                <a:latin typeface="Times New Roman" pitchFamily="18" charset="0"/>
                <a:ea typeface="Batang" pitchFamily="18" charset="-127"/>
                <a:cs typeface="Times New Roman" pitchFamily="18" charset="0"/>
              </a:rPr>
              <a:t>» </a:t>
            </a:r>
            <a:r>
              <a:rPr lang="ru-RU" b="1" dirty="0" err="1" smtClean="0">
                <a:solidFill>
                  <a:srgbClr val="002060"/>
                </a:solidFill>
                <a:latin typeface="Times New Roman" pitchFamily="18" charset="0"/>
                <a:ea typeface="Batang" pitchFamily="18" charset="-127"/>
                <a:cs typeface="Times New Roman" pitchFamily="18" charset="0"/>
              </a:rPr>
              <a:t>дип</a:t>
            </a:r>
            <a:r>
              <a:rPr lang="ru-RU" b="1" dirty="0" smtClean="0">
                <a:solidFill>
                  <a:srgbClr val="002060"/>
                </a:solidFill>
                <a:latin typeface="Times New Roman" pitchFamily="18" charset="0"/>
                <a:ea typeface="Batang" pitchFamily="18" charset="-127"/>
                <a:cs typeface="Times New Roman" pitchFamily="18" charset="0"/>
              </a:rPr>
              <a:t> </a:t>
            </a:r>
            <a:r>
              <a:rPr lang="tt-RU" b="1" dirty="0" smtClean="0">
                <a:solidFill>
                  <a:srgbClr val="002060"/>
                </a:solidFill>
                <a:latin typeface="Times New Roman" pitchFamily="18" charset="0"/>
                <a:ea typeface="Batang" pitchFamily="18" charset="-127"/>
                <a:cs typeface="Times New Roman" pitchFamily="18" charset="0"/>
              </a:rPr>
              <a:t>горурланып,</a:t>
            </a:r>
          </a:p>
          <a:p>
            <a:pPr algn="ctr"/>
            <a:r>
              <a:rPr lang="tt-RU" b="1" dirty="0" smtClean="0">
                <a:solidFill>
                  <a:srgbClr val="002060"/>
                </a:solidFill>
                <a:latin typeface="Times New Roman" pitchFamily="18" charset="0"/>
                <a:ea typeface="Batang" pitchFamily="18" charset="-127"/>
                <a:cs typeface="Times New Roman" pitchFamily="18" charset="0"/>
              </a:rPr>
              <a:t>Әйтәмен мин һәркемгә.</a:t>
            </a:r>
          </a:p>
          <a:p>
            <a:pPr algn="ctr"/>
            <a:r>
              <a:rPr lang="tt-RU" b="1" dirty="0" smtClean="0">
                <a:solidFill>
                  <a:srgbClr val="002060"/>
                </a:solidFill>
                <a:latin typeface="Times New Roman" pitchFamily="18" charset="0"/>
                <a:ea typeface="Batang" pitchFamily="18" charset="-127"/>
                <a:cs typeface="Times New Roman" pitchFamily="18" charset="0"/>
              </a:rPr>
              <a:t>Хезмәт белән гомер итеп,</a:t>
            </a:r>
          </a:p>
          <a:p>
            <a:pPr algn="ctr"/>
            <a:r>
              <a:rPr lang="tt-RU" b="1" dirty="0" smtClean="0">
                <a:solidFill>
                  <a:srgbClr val="002060"/>
                </a:solidFill>
                <a:latin typeface="Times New Roman" pitchFamily="18" charset="0"/>
                <a:ea typeface="Batang" pitchFamily="18" charset="-127"/>
                <a:cs typeface="Times New Roman" pitchFamily="18" charset="0"/>
              </a:rPr>
              <a:t>Җиткән ул шушы көнгә.</a:t>
            </a:r>
          </a:p>
          <a:p>
            <a:pPr algn="ctr"/>
            <a:r>
              <a:rPr lang="tt-RU" b="1" dirty="0" smtClean="0">
                <a:solidFill>
                  <a:srgbClr val="002060"/>
                </a:solidFill>
                <a:latin typeface="Times New Roman" pitchFamily="18" charset="0"/>
                <a:ea typeface="Batang" pitchFamily="18" charset="-127"/>
                <a:cs typeface="Times New Roman" pitchFamily="18" charset="0"/>
              </a:rPr>
              <a:t>Биш гасырлык гомерендә,</a:t>
            </a:r>
          </a:p>
          <a:p>
            <a:pPr algn="ctr"/>
            <a:r>
              <a:rPr lang="tt-RU" b="1" dirty="0" smtClean="0">
                <a:solidFill>
                  <a:srgbClr val="002060"/>
                </a:solidFill>
                <a:latin typeface="Times New Roman" pitchFamily="18" charset="0"/>
                <a:ea typeface="Batang" pitchFamily="18" charset="-127"/>
                <a:cs typeface="Times New Roman" pitchFamily="18" charset="0"/>
              </a:rPr>
              <a:t>Күрмәгән ул ниләр генә.</a:t>
            </a:r>
          </a:p>
          <a:p>
            <a:pPr algn="ctr"/>
            <a:r>
              <a:rPr lang="tt-RU" b="1" dirty="0" smtClean="0">
                <a:solidFill>
                  <a:srgbClr val="002060"/>
                </a:solidFill>
                <a:latin typeface="Times New Roman" pitchFamily="18" charset="0"/>
                <a:ea typeface="Batang" pitchFamily="18" charset="-127"/>
                <a:cs typeface="Times New Roman" pitchFamily="18" charset="0"/>
              </a:rPr>
              <a:t>Кемнәр килгән, кемнәр киткән,</a:t>
            </a:r>
          </a:p>
          <a:p>
            <a:pPr algn="ctr"/>
            <a:r>
              <a:rPr lang="tt-RU" b="1" dirty="0" smtClean="0">
                <a:solidFill>
                  <a:srgbClr val="002060"/>
                </a:solidFill>
                <a:latin typeface="Times New Roman" pitchFamily="18" charset="0"/>
                <a:ea typeface="Batang" pitchFamily="18" charset="-127"/>
                <a:cs typeface="Times New Roman" pitchFamily="18" charset="0"/>
              </a:rPr>
              <a:t>Яшәмәгән кемнәр генә</a:t>
            </a:r>
            <a:r>
              <a:rPr lang="tt-RU" b="1" dirty="0" smtClean="0">
                <a:solidFill>
                  <a:srgbClr val="002060"/>
                </a:solidFill>
                <a:latin typeface="Times New Roman" pitchFamily="18" charset="0"/>
                <a:cs typeface="Times New Roman" pitchFamily="18" charset="0"/>
              </a:rPr>
              <a:t>.</a:t>
            </a:r>
          </a:p>
          <a:p>
            <a:endParaRPr lang="ru-RU" dirty="0">
              <a:solidFill>
                <a:srgbClr val="002060"/>
              </a:solidFill>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5" name="Picture 2" descr="E:\цифровиктагы фотолар\DSCN5316.JPG"/>
          <p:cNvPicPr>
            <a:picLocks noChangeAspect="1" noChangeArrowheads="1"/>
          </p:cNvPicPr>
          <p:nvPr/>
        </p:nvPicPr>
        <p:blipFill>
          <a:blip r:embed="rId4" cstate="print"/>
          <a:srcRect/>
          <a:stretch>
            <a:fillRect/>
          </a:stretch>
        </p:blipFill>
        <p:spPr bwMode="auto">
          <a:xfrm>
            <a:off x="899592" y="1412776"/>
            <a:ext cx="3357586" cy="2518190"/>
          </a:xfrm>
          <a:prstGeom prst="rect">
            <a:avLst/>
          </a:prstGeom>
          <a:ln>
            <a:noFill/>
          </a:ln>
          <a:effectLst>
            <a:softEdge rad="112500"/>
          </a:effectLst>
        </p:spPr>
      </p:pic>
      <p:sp>
        <p:nvSpPr>
          <p:cNvPr id="6" name="Прямоугольник 5"/>
          <p:cNvSpPr/>
          <p:nvPr/>
        </p:nvSpPr>
        <p:spPr>
          <a:xfrm>
            <a:off x="4643438" y="1357298"/>
            <a:ext cx="4500562" cy="5262979"/>
          </a:xfrm>
          <a:prstGeom prst="rect">
            <a:avLst/>
          </a:prstGeom>
        </p:spPr>
        <p:txBody>
          <a:bodyPr wrap="square">
            <a:spAutoFit/>
          </a:bodyPr>
          <a:lstStyle/>
          <a:p>
            <a:r>
              <a:rPr lang="tt-RU" sz="1600" b="1" dirty="0" smtClean="0">
                <a:latin typeface="Times New Roman" pitchFamily="18" charset="0"/>
                <a:cs typeface="Times New Roman" pitchFamily="18" charset="0"/>
              </a:rPr>
              <a:t>1909-1910 елларда дин мәктәбе бетерелә һәм земство управасы карамагына күчә. Мәктәпкә “Земское училище” дигән исем бирелә. Шуннан соң Мәгариф җитәкчелеге ике класслы мәктәп төзү өчен кирәк-яраклар җибәрә һәм төзү материаллары ташыла башлый. Бу мәктәп 1910 елда салына. Укулар 1910 елның сентябрендә башланып китә. Мәктәп “ике класслы училище” дип атала. 1917нче елда мәктәп исеме үзгәртелеп, “Беренче баскыч” дип йөртелә башлый. Бу чорда укучылар саны 10-15 ләп кенә була. 1919 нчы елда “Татар земство учили</a:t>
            </a:r>
            <a:r>
              <a:rPr lang="ru-RU" sz="1600" b="1" dirty="0" err="1" smtClean="0">
                <a:latin typeface="Times New Roman" pitchFamily="18" charset="0"/>
                <a:cs typeface="Times New Roman" pitchFamily="18" charset="0"/>
              </a:rPr>
              <a:t>щ</a:t>
            </a:r>
            <a:r>
              <a:rPr lang="tt-RU" sz="1600" b="1" dirty="0" smtClean="0">
                <a:latin typeface="Times New Roman" pitchFamily="18" charset="0"/>
                <a:cs typeface="Times New Roman" pitchFamily="18" charset="0"/>
              </a:rPr>
              <a:t>есы” ачыла. Бу татарча укытыла торган беренче мәктәп була. </a:t>
            </a:r>
          </a:p>
          <a:p>
            <a:r>
              <a:rPr lang="tt-RU" sz="1600" b="1" dirty="0" smtClean="0">
                <a:latin typeface="Times New Roman" pitchFamily="18" charset="0"/>
                <a:cs typeface="Times New Roman" pitchFamily="18" charset="0"/>
              </a:rPr>
              <a:t>1931 нче елда мәктәп тулы булмаган урта мәктәп дип, 1952 нче елда урта мәктәп дип үзгәртелә. Бүгенге көндә дә Янил урта мәктәбе алгы сафлардан төшми. Мөгаллимнәребезнең тырыш хезмәте белән мәктәбебез елдан-ел чәчәк кенә ата бара.</a:t>
            </a:r>
            <a:endParaRPr lang="ru-RU" sz="1600" dirty="0"/>
          </a:p>
        </p:txBody>
      </p:sp>
      <p:sp>
        <p:nvSpPr>
          <p:cNvPr id="7" name="TextBox 6"/>
          <p:cNvSpPr txBox="1"/>
          <p:nvPr/>
        </p:nvSpPr>
        <p:spPr>
          <a:xfrm>
            <a:off x="0" y="571480"/>
            <a:ext cx="4214810" cy="369332"/>
          </a:xfrm>
          <a:prstGeom prst="rect">
            <a:avLst/>
          </a:prstGeom>
          <a:noFill/>
        </p:spPr>
        <p:txBody>
          <a:bodyPr wrap="square" rtlCol="0">
            <a:spAutoFit/>
          </a:bodyPr>
          <a:lstStyle/>
          <a:p>
            <a:endParaRPr lang="ru-RU" dirty="0"/>
          </a:p>
        </p:txBody>
      </p:sp>
      <p:sp>
        <p:nvSpPr>
          <p:cNvPr id="8" name="TextBox 7"/>
          <p:cNvSpPr txBox="1"/>
          <p:nvPr/>
        </p:nvSpPr>
        <p:spPr>
          <a:xfrm>
            <a:off x="0" y="500042"/>
            <a:ext cx="4429124" cy="369332"/>
          </a:xfrm>
          <a:prstGeom prst="rect">
            <a:avLst/>
          </a:prstGeom>
          <a:noFill/>
        </p:spPr>
        <p:txBody>
          <a:bodyPr wrap="square" rtlCol="0">
            <a:spAutoFit/>
          </a:bodyPr>
          <a:lstStyle/>
          <a:p>
            <a:endParaRPr lang="ru-RU" dirty="0"/>
          </a:p>
        </p:txBody>
      </p:sp>
      <p:sp>
        <p:nvSpPr>
          <p:cNvPr id="9" name="TextBox 8"/>
          <p:cNvSpPr txBox="1"/>
          <p:nvPr/>
        </p:nvSpPr>
        <p:spPr>
          <a:xfrm>
            <a:off x="0" y="428604"/>
            <a:ext cx="4581524" cy="707886"/>
          </a:xfrm>
          <a:prstGeom prst="rect">
            <a:avLst/>
          </a:prstGeom>
          <a:noFill/>
        </p:spPr>
        <p:txBody>
          <a:bodyPr wrap="square" rtlCol="0">
            <a:spAutoFit/>
          </a:bodyPr>
          <a:lstStyle/>
          <a:p>
            <a:r>
              <a:rPr lang="tt-RU"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Янил урта мәктәбе</a:t>
            </a:r>
            <a:endParaRPr lang="ru-RU" sz="4000" dirty="0"/>
          </a:p>
        </p:txBody>
      </p:sp>
      <p:pic>
        <p:nvPicPr>
          <p:cNvPr id="4098" name="Picture 2" descr="C:\Users\1\Desktop\IMG_0395.JPG"/>
          <p:cNvPicPr>
            <a:picLocks noChangeAspect="1" noChangeArrowheads="1"/>
          </p:cNvPicPr>
          <p:nvPr/>
        </p:nvPicPr>
        <p:blipFill>
          <a:blip r:embed="rId5" cstate="print"/>
          <a:srcRect/>
          <a:stretch>
            <a:fillRect/>
          </a:stretch>
        </p:blipFill>
        <p:spPr bwMode="auto">
          <a:xfrm>
            <a:off x="755576" y="3933056"/>
            <a:ext cx="3600000" cy="2700000"/>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1\Desktop\img1.jpg"/>
          <p:cNvPicPr>
            <a:picLocks noChangeAspect="1" noChangeArrowheads="1"/>
          </p:cNvPicPr>
          <p:nvPr/>
        </p:nvPicPr>
        <p:blipFill>
          <a:blip r:embed="rId3" cstate="print"/>
          <a:srcRect l="3906" t="18750" r="3125"/>
          <a:stretch>
            <a:fillRect/>
          </a:stretch>
        </p:blipFill>
        <p:spPr bwMode="auto">
          <a:xfrm>
            <a:off x="-229074" y="-27384"/>
            <a:ext cx="9373074" cy="6858000"/>
          </a:xfrm>
          <a:prstGeom prst="rect">
            <a:avLst/>
          </a:prstGeom>
          <a:noFill/>
        </p:spPr>
      </p:pic>
      <p:pic>
        <p:nvPicPr>
          <p:cNvPr id="5" name="Picture 12" descr="http://bezformata.ru/content/Images/000/028/126/image28126399.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1196752"/>
            <a:ext cx="4608512" cy="2768175"/>
          </a:xfrm>
          <a:prstGeom prst="rect">
            <a:avLst/>
          </a:prstGeom>
          <a:ln>
            <a:noFill/>
          </a:ln>
          <a:effectLst>
            <a:softEdge rad="112500"/>
          </a:effectLst>
          <a:extLst/>
        </p:spPr>
      </p:pic>
      <p:sp>
        <p:nvSpPr>
          <p:cNvPr id="6" name="Объект 3"/>
          <p:cNvSpPr txBox="1">
            <a:spLocks/>
          </p:cNvSpPr>
          <p:nvPr/>
        </p:nvSpPr>
        <p:spPr>
          <a:xfrm>
            <a:off x="5076056" y="1483568"/>
            <a:ext cx="3915544" cy="5257800"/>
          </a:xfrm>
          <a:prstGeom prst="rect">
            <a:avLst/>
          </a:prstGeom>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В 1936 году в селе </a:t>
            </a:r>
            <a:r>
              <a:rPr kumimoji="0" lang="ru-RU" sz="1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Яныль</a:t>
            </a: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1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Кукморского</a:t>
            </a: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района была открыта машинно-тракторная станция, которая должна была обслуживать 37 колхозов, входящих в зону, техникой и кадрами механизаторов, трактористов. </a:t>
            </a:r>
            <a:r>
              <a:rPr kumimoji="0" lang="ru-RU" sz="14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lang="ru-RU" sz="1400" b="1" dirty="0" smtClean="0">
                <a:latin typeface="Times New Roman" pitchFamily="18" charset="0"/>
                <a:cs typeface="Times New Roman" pitchFamily="18" charset="0"/>
              </a:rPr>
              <a:t>	</a:t>
            </a:r>
            <a:r>
              <a:rPr kumimoji="0" lang="ru-RU" sz="1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Яныльская</a:t>
            </a: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МТС была одной из самых передовых в СССР. 10 лет она занимала призовые места в республике.</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В 1959 году при </a:t>
            </a:r>
            <a:r>
              <a:rPr kumimoji="0" lang="ru-RU" sz="1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Яныльской</a:t>
            </a: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МТС открылось училище механизации сельского хозяйства (УМСХ № 21) с годовым сроком обучения. Обучение проводилось по профессии тракторист – машинист. С 1962 года начинается летопись одного из лучших учебных заведений начального и среднего профессионального образования – </a:t>
            </a:r>
            <a:r>
              <a:rPr kumimoji="0" lang="ru-RU" sz="1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Кукморского</a:t>
            </a: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аграрного колледжа.</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tt-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С 2009 года ли</a:t>
            </a:r>
            <a:r>
              <a:rPr kumimoji="0" lang="ru-RU" sz="1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цей</a:t>
            </a: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изменив свой статус, был преобразован в средне – профессиональное учебное заведение </a:t>
            </a:r>
            <a:r>
              <a:rPr kumimoji="0" lang="ru-RU" sz="1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Кукморский</a:t>
            </a:r>
            <a:r>
              <a:rPr kumimoji="0" lang="ru-RU" sz="1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аграрный колледж.</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4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Заголовок 1"/>
          <p:cNvSpPr txBox="1">
            <a:spLocks/>
          </p:cNvSpPr>
          <p:nvPr/>
        </p:nvSpPr>
        <p:spPr>
          <a:xfrm>
            <a:off x="500034" y="214290"/>
            <a:ext cx="8229600" cy="1143000"/>
          </a:xfrm>
          <a:prstGeom prst="rect">
            <a:avLst/>
          </a:prstGeom>
        </p:spPr>
        <p:txBody>
          <a:bodyPr vert="horz" lIns="91440" tIns="45720" rIns="91440" bIns="45720" rtlCol="0" anchor="ct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6000" b="1" i="0" u="none" strike="noStrike" kern="1200" cap="none" spc="0" normalizeH="0" baseline="0" noProof="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Кукмара аграр коллияте</a:t>
            </a:r>
            <a:endParaRPr kumimoji="0" lang="ru-RU" sz="60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endParaRPr>
          </a:p>
        </p:txBody>
      </p:sp>
      <p:pic>
        <p:nvPicPr>
          <p:cNvPr id="8" name="Рисунок 7" descr="bx1web"/>
          <p:cNvPicPr/>
          <p:nvPr/>
        </p:nvPicPr>
        <p:blipFill>
          <a:blip r:embed="rId5" cstate="print"/>
          <a:srcRect/>
          <a:stretch>
            <a:fillRect/>
          </a:stretch>
        </p:blipFill>
        <p:spPr bwMode="auto">
          <a:xfrm>
            <a:off x="-180528" y="3557576"/>
            <a:ext cx="4968552" cy="3300424"/>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sp>
        <p:nvSpPr>
          <p:cNvPr id="6" name="Прямоугольник 5"/>
          <p:cNvSpPr/>
          <p:nvPr/>
        </p:nvSpPr>
        <p:spPr>
          <a:xfrm>
            <a:off x="4786314" y="928670"/>
            <a:ext cx="4214810" cy="5632311"/>
          </a:xfrm>
          <a:prstGeom prst="rect">
            <a:avLst/>
          </a:prstGeom>
        </p:spPr>
        <p:txBody>
          <a:bodyPr wrap="square">
            <a:spAutoFit/>
          </a:bodyPr>
          <a:lstStyle/>
          <a:p>
            <a:pPr lvl="0" algn="just"/>
            <a:r>
              <a:rPr lang="tt-RU" sz="1200" b="1" dirty="0" smtClean="0">
                <a:solidFill>
                  <a:prstClr val="black"/>
                </a:solidFill>
                <a:latin typeface="Times New Roman" pitchFamily="18" charset="0"/>
                <a:cs typeface="Times New Roman" pitchFamily="18" charset="0"/>
              </a:rPr>
              <a:t>Риваятьләргә караганда Янил авылына Х</a:t>
            </a:r>
            <a:r>
              <a:rPr lang="en-US" sz="1200" b="1" dirty="0" smtClean="0">
                <a:solidFill>
                  <a:prstClr val="black"/>
                </a:solidFill>
                <a:latin typeface="Times New Roman" pitchFamily="18" charset="0"/>
                <a:cs typeface="Times New Roman" pitchFamily="18" charset="0"/>
              </a:rPr>
              <a:t>VI</a:t>
            </a:r>
            <a:r>
              <a:rPr lang="ru-RU" sz="1200" b="1" dirty="0" smtClean="0">
                <a:solidFill>
                  <a:prstClr val="black"/>
                </a:solidFill>
                <a:latin typeface="Times New Roman" pitchFamily="18" charset="0"/>
                <a:cs typeface="Times New Roman" pitchFamily="18" charset="0"/>
              </a:rPr>
              <a:t>-</a:t>
            </a:r>
            <a:r>
              <a:rPr lang="en-US" sz="1200" b="1" dirty="0" smtClean="0">
                <a:solidFill>
                  <a:prstClr val="black"/>
                </a:solidFill>
                <a:latin typeface="Times New Roman" pitchFamily="18" charset="0"/>
                <a:cs typeface="Times New Roman" pitchFamily="18" charset="0"/>
              </a:rPr>
              <a:t>XVIII</a:t>
            </a:r>
            <a:r>
              <a:rPr lang="tt-RU" sz="1200" b="1" dirty="0" smtClean="0">
                <a:solidFill>
                  <a:prstClr val="black"/>
                </a:solidFill>
                <a:latin typeface="Times New Roman" pitchFamily="18" charset="0"/>
                <a:cs typeface="Times New Roman" pitchFamily="18" charset="0"/>
              </a:rPr>
              <a:t> гасырларда нигез салынган. “Царизымның” христианлаштыру сәясәтенең иң куәтле чагы. Авыл халкын куркыту, яисә кызыксындыру белән христиан диненә күчерәләр. Риза булмаганнар исә, төрлесе-төрле якка китәргә мәҗбүр була. Өлкәннәр әйтүенә караганда, иң әвәл бу урынга удмурт- марилар килеп урнашкан. Урман кисеп йорт, каралты-куралар торгызганнар, үзләренә чәчүлек җир әзерләргәннәр. Янилгә иң әвәл өч гаилә нигез салган, диләр. Мамадыштан ике, Арчадан бер гаилә килеп төпләнгәннәр. Алар рус һәм удмурт милләтендәгеләр. Ел саен алар янына христиан диненә күчкән татарлар (керәшен татарлары) да килеп урнаша тора. Халык бу авылга “Новая село Головино” дип исем бирә. Авыл зурая, тирә-юньгә таныла бара. </a:t>
            </a:r>
            <a:endParaRPr lang="ru-RU" sz="1200" b="1" dirty="0" smtClean="0">
              <a:solidFill>
                <a:prstClr val="black"/>
              </a:solidFill>
              <a:latin typeface="Times New Roman" pitchFamily="18" charset="0"/>
              <a:cs typeface="Times New Roman" pitchFamily="18" charset="0"/>
            </a:endParaRPr>
          </a:p>
          <a:p>
            <a:pPr lvl="0" algn="just"/>
            <a:r>
              <a:rPr lang="tt-RU" sz="1200" b="1" dirty="0" smtClean="0">
                <a:solidFill>
                  <a:prstClr val="black"/>
                </a:solidFill>
                <a:latin typeface="Times New Roman" pitchFamily="18" charset="0"/>
                <a:cs typeface="Times New Roman" pitchFamily="18" charset="0"/>
              </a:rPr>
              <a:t>Татарлар “Новое село Головино” ны үзләренчә татарчалаштырып “Яңа авыл” дип атый башлыйлар. Тора-бара исә аны “Яңа ил” гә алыштырганнар. Читтән күчеп килүчеләр аны тагын да җиңеләйтеп “Яңил” дип, аннан инде бүгенгә килеп җиткән исеме “Янил” гә әверелә.</a:t>
            </a:r>
            <a:endParaRPr lang="ru-RU" sz="1200" b="1" dirty="0" smtClean="0">
              <a:solidFill>
                <a:prstClr val="black"/>
              </a:solidFill>
              <a:latin typeface="Times New Roman" pitchFamily="18" charset="0"/>
              <a:cs typeface="Times New Roman" pitchFamily="18" charset="0"/>
            </a:endParaRPr>
          </a:p>
          <a:p>
            <a:pPr lvl="0" algn="just"/>
            <a:r>
              <a:rPr lang="tt-RU" sz="1200" b="1" dirty="0" smtClean="0">
                <a:solidFill>
                  <a:prstClr val="black"/>
                </a:solidFill>
                <a:latin typeface="Times New Roman" pitchFamily="18" charset="0"/>
                <a:cs typeface="Times New Roman" pitchFamily="18" charset="0"/>
              </a:rPr>
              <a:t>	1904 елда авылның үзәгенә чиркәү салына. Бу чиркәү салуның максаты: авылда христиан динендәге кешеләрне арттыру. Чиркәүнең побы Кузьмин Семен була. Дин мәктәбендә укучылар чиркәүгә килеп дин җырларын җырлаганнар. Чиркәү салынганнан соң 2 дин кешеләре арасында үзара дошманлык туа һәм 1907 елда мәчет салына. Анда, Башкортстандагы мөфтигә барып, указлы мулла исеме алып кайткан Ибраһимов Гапсәлам муллалык вазифасын үти.</a:t>
            </a:r>
            <a:endParaRPr lang="ru-RU" sz="1200" b="1" dirty="0"/>
          </a:p>
        </p:txBody>
      </p:sp>
      <p:sp>
        <p:nvSpPr>
          <p:cNvPr id="7" name="Заголовок 1"/>
          <p:cNvSpPr txBox="1">
            <a:spLocks/>
          </p:cNvSpPr>
          <p:nvPr/>
        </p:nvSpPr>
        <p:spPr>
          <a:xfrm>
            <a:off x="0" y="0"/>
            <a:ext cx="9144000" cy="857232"/>
          </a:xfrm>
          <a:prstGeom prst="rect">
            <a:avLst/>
          </a:prstGeom>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4000" b="1" i="0" u="none" strike="noStrike" kern="1200" cap="none" spc="0" normalizeH="0" baseline="0" noProof="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Керәшен халкының гыйбәдәт йорты</a:t>
            </a:r>
            <a:endParaRPr kumimoji="0" lang="ru-RU" sz="40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endParaRPr>
          </a:p>
        </p:txBody>
      </p:sp>
      <p:pic>
        <p:nvPicPr>
          <p:cNvPr id="4" name="Picture 2" descr="G:\Проек  эше\IMG_0406.JPG"/>
          <p:cNvPicPr>
            <a:picLocks noChangeAspect="1" noChangeArrowheads="1"/>
          </p:cNvPicPr>
          <p:nvPr/>
        </p:nvPicPr>
        <p:blipFill>
          <a:blip r:embed="rId4" cstate="print"/>
          <a:srcRect/>
          <a:stretch>
            <a:fillRect/>
          </a:stretch>
        </p:blipFill>
        <p:spPr bwMode="auto">
          <a:xfrm>
            <a:off x="142844" y="3929066"/>
            <a:ext cx="4071934" cy="3053951"/>
          </a:xfrm>
          <a:prstGeom prst="rect">
            <a:avLst/>
          </a:prstGeom>
          <a:ln>
            <a:noFill/>
          </a:ln>
          <a:effectLst>
            <a:softEdge rad="112500"/>
          </a:effectLst>
        </p:spPr>
      </p:pic>
      <p:pic>
        <p:nvPicPr>
          <p:cNvPr id="9" name="Рисунок 8" descr="Отсканировано 12"/>
          <p:cNvPicPr/>
          <p:nvPr/>
        </p:nvPicPr>
        <p:blipFill>
          <a:blip r:embed="rId5" cstate="print"/>
          <a:srcRect l="-459" t="10901"/>
          <a:stretch>
            <a:fillRect/>
          </a:stretch>
        </p:blipFill>
        <p:spPr bwMode="auto">
          <a:xfrm>
            <a:off x="142844" y="1000108"/>
            <a:ext cx="3786214" cy="3000396"/>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5" name="Picture 2" descr="E:\цифровиктагы фотолар\DSCN5317.JPG"/>
          <p:cNvPicPr>
            <a:picLocks noChangeAspect="1" noChangeArrowheads="1"/>
          </p:cNvPicPr>
          <p:nvPr/>
        </p:nvPicPr>
        <p:blipFill>
          <a:blip r:embed="rId4" cstate="print"/>
          <a:stretch>
            <a:fillRect/>
          </a:stretch>
        </p:blipFill>
        <p:spPr bwMode="auto">
          <a:xfrm>
            <a:off x="357158" y="1643049"/>
            <a:ext cx="6072230" cy="4554173"/>
          </a:xfrm>
          <a:prstGeom prst="rect">
            <a:avLst/>
          </a:prstGeom>
          <a:ln>
            <a:noFill/>
          </a:ln>
          <a:effectLst>
            <a:softEdge rad="112500"/>
          </a:effectLst>
        </p:spPr>
      </p:pic>
      <p:sp>
        <p:nvSpPr>
          <p:cNvPr id="6" name="Объект 2"/>
          <p:cNvSpPr txBox="1">
            <a:spLocks/>
          </p:cNvSpPr>
          <p:nvPr/>
        </p:nvSpPr>
        <p:spPr>
          <a:xfrm>
            <a:off x="6357950" y="1714488"/>
            <a:ext cx="2600356" cy="4267201"/>
          </a:xfrm>
          <a:prstGeom prst="rect">
            <a:avLst/>
          </a:prstGeo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6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Янил авылында яңа элемтә үзәге1987 елның яз аенда эшли башлый. 1988 елда шул ук бинада АТС та хезмәт күрсәтүен дәвам итә. Янил авылының элемтә үзәге Вахит, Янил, Бөяр авылларына хезмәт күрсәтә</a:t>
            </a:r>
            <a:r>
              <a:rPr kumimoji="0" lang="tt-RU" sz="14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n-lt"/>
                <a:ea typeface="+mn-ea"/>
                <a:cs typeface="+mn-cs"/>
              </a:rPr>
              <a:t>.</a:t>
            </a:r>
            <a:endParaRPr kumimoji="0" lang="ru-RU" sz="14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mn-lt"/>
              <a:ea typeface="+mn-ea"/>
              <a:cs typeface="+mn-cs"/>
            </a:endParaRPr>
          </a:p>
        </p:txBody>
      </p:sp>
      <p:sp>
        <p:nvSpPr>
          <p:cNvPr id="7" name="Заголовок 1"/>
          <p:cNvSpPr txBox="1">
            <a:spLocks/>
          </p:cNvSpPr>
          <p:nvPr/>
        </p:nvSpPr>
        <p:spPr>
          <a:xfrm>
            <a:off x="457200" y="274638"/>
            <a:ext cx="8229600" cy="1143000"/>
          </a:xfrm>
          <a:prstGeom prst="rect">
            <a:avLst/>
          </a:prstGeom>
        </p:spPr>
        <p:txBody>
          <a:bodyPr vert="horz" lIns="91440" tIns="45720" rIns="91440" bIns="45720" rtlCol="0"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6000" b="1" i="0" u="none" strike="noStrike" kern="1200" cap="none" spc="0" normalizeH="0" baseline="0" noProof="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Элемтә үзәге</a:t>
            </a:r>
            <a:endParaRPr kumimoji="0" lang="ru-RU" sz="60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1\Desktop\img1.jpg"/>
          <p:cNvPicPr>
            <a:picLocks noChangeAspect="1" noChangeArrowheads="1"/>
          </p:cNvPicPr>
          <p:nvPr/>
        </p:nvPicPr>
        <p:blipFill>
          <a:blip r:embed="rId3" cstate="print"/>
          <a:srcRect l="3906" t="18750" r="3125"/>
          <a:stretch>
            <a:fillRect/>
          </a:stretch>
        </p:blipFill>
        <p:spPr bwMode="auto">
          <a:xfrm>
            <a:off x="0" y="-357214"/>
            <a:ext cx="9373074" cy="6858000"/>
          </a:xfrm>
          <a:prstGeom prst="rect">
            <a:avLst/>
          </a:prstGeom>
          <a:ln>
            <a:noFill/>
          </a:ln>
          <a:effectLst>
            <a:softEdge rad="112500"/>
          </a:effectLst>
        </p:spPr>
      </p:pic>
      <p:sp>
        <p:nvSpPr>
          <p:cNvPr id="6" name="TextBox 5"/>
          <p:cNvSpPr txBox="1"/>
          <p:nvPr/>
        </p:nvSpPr>
        <p:spPr>
          <a:xfrm>
            <a:off x="642910" y="571480"/>
            <a:ext cx="7786742" cy="923330"/>
          </a:xfrm>
          <a:prstGeom prst="rect">
            <a:avLst/>
          </a:prstGeom>
          <a:noFill/>
        </p:spPr>
        <p:txBody>
          <a:bodyPr wrap="square" rtlCol="0">
            <a:spAutoFit/>
          </a:bodyPr>
          <a:lstStyle/>
          <a:p>
            <a:pPr algn="ctr"/>
            <a:endParaRPr lang="ru-RU" sz="5400" dirty="0">
              <a:solidFill>
                <a:srgbClr val="FF0000"/>
              </a:solidFill>
              <a:latin typeface="Times New Roman" pitchFamily="18" charset="0"/>
              <a:cs typeface="Times New Roman" pitchFamily="18" charset="0"/>
            </a:endParaRPr>
          </a:p>
        </p:txBody>
      </p:sp>
      <p:sp>
        <p:nvSpPr>
          <p:cNvPr id="8" name="Объект 3"/>
          <p:cNvSpPr txBox="1">
            <a:spLocks/>
          </p:cNvSpPr>
          <p:nvPr/>
        </p:nvSpPr>
        <p:spPr>
          <a:xfrm>
            <a:off x="5357818" y="1214422"/>
            <a:ext cx="3509970" cy="5026029"/>
          </a:xfrm>
          <a:prstGeom prst="rect">
            <a:avLst/>
          </a:prstGeo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1" i="0" u="none" strike="noStrike" kern="1200" cap="none" spc="0" normalizeH="0" baseline="0" noProof="0" dirty="0" smtClean="0">
                <a:ln w="11430">
                  <a:solidFill>
                    <a:schemeClr val="tx1"/>
                  </a:solidFill>
                </a:ln>
                <a:solidFill>
                  <a:schemeClr val="tx1"/>
                </a:solidFill>
                <a:effectLst/>
                <a:uLnTx/>
                <a:uFillTx/>
                <a:latin typeface="Times New Roman" pitchFamily="18" charset="0"/>
                <a:ea typeface="+mn-ea"/>
                <a:cs typeface="Times New Roman" pitchFamily="18" charset="0"/>
              </a:rPr>
              <a:t>Кукмара районы Янил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1" i="0" u="none" strike="noStrike" kern="1200" cap="none" spc="0" normalizeH="0" baseline="0" noProof="0" dirty="0" smtClean="0">
                <a:ln w="11430">
                  <a:solidFill>
                    <a:schemeClr val="tx1"/>
                  </a:solidFill>
                </a:ln>
                <a:solidFill>
                  <a:schemeClr val="tx1"/>
                </a:solidFill>
                <a:effectLst/>
                <a:uLnTx/>
                <a:uFillTx/>
                <a:latin typeface="Times New Roman" pitchFamily="18" charset="0"/>
                <a:ea typeface="+mn-ea"/>
                <a:cs typeface="Times New Roman" pitchFamily="18" charset="0"/>
              </a:rPr>
              <a:t>авылындагы хәзерге вакытта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1" i="0" u="none" strike="noStrike" kern="1200" cap="none" spc="0" normalizeH="0" baseline="0" noProof="0" dirty="0" smtClean="0">
                <a:ln w="11430">
                  <a:solidFill>
                    <a:schemeClr val="tx1"/>
                  </a:solidFill>
                </a:ln>
                <a:solidFill>
                  <a:schemeClr val="tx1"/>
                </a:solidFill>
                <a:effectLst/>
                <a:uLnTx/>
                <a:uFillTx/>
                <a:latin typeface="Times New Roman" pitchFamily="18" charset="0"/>
                <a:ea typeface="+mn-ea"/>
                <a:cs typeface="Times New Roman" pitchFamily="18" charset="0"/>
              </a:rPr>
              <a:t>хезмәт күрсәтә торган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1" i="0" u="none" strike="noStrike" kern="1200" cap="none" spc="0" normalizeH="0" baseline="0" noProof="0" dirty="0" smtClean="0">
                <a:ln w="11430">
                  <a:solidFill>
                    <a:schemeClr val="tx1"/>
                  </a:solidFill>
                </a:ln>
                <a:solidFill>
                  <a:schemeClr val="tx1"/>
                </a:solidFill>
                <a:effectLst/>
                <a:uLnTx/>
                <a:uFillTx/>
                <a:latin typeface="Times New Roman" pitchFamily="18" charset="0"/>
                <a:ea typeface="+mn-ea"/>
                <a:cs typeface="Times New Roman" pitchFamily="18" charset="0"/>
              </a:rPr>
              <a:t>мәдәният йорты Мәктәп урамы, 18 йортта урнашкан.  Мәдәният  йортының тамашачылар залы 200 урынга исәпләнгән.  Клубта мәдәни чаралар һәрвакытта күңелле рәвештә үтә.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4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n-ea"/>
              <a:cs typeface="Times New Roman" pitchFamily="18" charset="0"/>
            </a:endParaRPr>
          </a:p>
        </p:txBody>
      </p:sp>
      <p:sp>
        <p:nvSpPr>
          <p:cNvPr id="9" name="Заголовок 1"/>
          <p:cNvSpPr txBox="1">
            <a:spLocks/>
          </p:cNvSpPr>
          <p:nvPr/>
        </p:nvSpPr>
        <p:spPr>
          <a:xfrm>
            <a:off x="457200" y="274638"/>
            <a:ext cx="8229600" cy="1143000"/>
          </a:xfrm>
          <a:prstGeom prst="rect">
            <a:avLst/>
          </a:prstGeom>
        </p:spPr>
        <p:txBody>
          <a:bodyPr vert="horz" lIns="91440" tIns="45720" rIns="91440" bIns="45720" rtlCol="0"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44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Авылның мәдәният йорты</a:t>
            </a:r>
            <a:endParaRPr kumimoji="0" lang="ru-RU" sz="44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endParaRPr>
          </a:p>
        </p:txBody>
      </p:sp>
      <p:pic>
        <p:nvPicPr>
          <p:cNvPr id="5" name="Picture 2" descr="C:\Users\Сабирзянова\Desktop\1660219404135.jpg"/>
          <p:cNvPicPr>
            <a:picLocks noChangeAspect="1" noChangeArrowheads="1"/>
          </p:cNvPicPr>
          <p:nvPr/>
        </p:nvPicPr>
        <p:blipFill>
          <a:blip r:embed="rId4" cstate="print"/>
          <a:srcRect/>
          <a:stretch>
            <a:fillRect/>
          </a:stretch>
        </p:blipFill>
        <p:spPr bwMode="auto">
          <a:xfrm>
            <a:off x="755576" y="1484784"/>
            <a:ext cx="3600000" cy="2700000"/>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5" name="Picture 2"/>
          <p:cNvPicPr>
            <a:picLocks noChangeAspect="1" noChangeArrowheads="1"/>
          </p:cNvPicPr>
          <p:nvPr/>
        </p:nvPicPr>
        <p:blipFill>
          <a:blip r:embed="rId4" cstate="print"/>
          <a:srcRect/>
          <a:stretch>
            <a:fillRect/>
          </a:stretch>
        </p:blipFill>
        <p:spPr bwMode="auto">
          <a:xfrm>
            <a:off x="-142908" y="1291286"/>
            <a:ext cx="5214974" cy="5280986"/>
          </a:xfrm>
          <a:prstGeom prst="rect">
            <a:avLst/>
          </a:prstGeom>
          <a:ln>
            <a:noFill/>
          </a:ln>
          <a:effectLst>
            <a:softEdge rad="112500"/>
          </a:effectLst>
        </p:spPr>
      </p:pic>
      <p:sp>
        <p:nvSpPr>
          <p:cNvPr id="6" name="Объект 3"/>
          <p:cNvSpPr txBox="1">
            <a:spLocks/>
          </p:cNvSpPr>
          <p:nvPr/>
        </p:nvSpPr>
        <p:spPr>
          <a:xfrm>
            <a:off x="5143504" y="1285860"/>
            <a:ext cx="3071834" cy="5267340"/>
          </a:xfrm>
          <a:prstGeom prst="rect">
            <a:avLst/>
          </a:prstGeom>
        </p:spPr>
        <p:txBody>
          <a:bodyPr>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a:noFill/>
                </a:ln>
                <a:solidFill>
                  <a:srgbClr val="00B050"/>
                </a:solidFill>
                <a:effectLst/>
                <a:uLnTx/>
                <a:uFillTx/>
                <a:latin typeface="Times New Roman" pitchFamily="18" charset="0"/>
                <a:ea typeface="+mn-ea"/>
                <a:cs typeface="Times New Roman" pitchFamily="18" charset="0"/>
              </a:rPr>
              <a:t>	</a:t>
            </a:r>
            <a:r>
              <a:rPr kumimoji="0" lang="tt-RU" sz="1400" b="1" i="0" u="none" strike="noStrike" kern="1200" cap="none" spc="0" normalizeH="0" baseline="0" noProof="0" dirty="0" smtClean="0">
                <a:ln>
                  <a:noFill/>
                </a:ln>
                <a:solidFill>
                  <a:srgbClr val="FFFF00"/>
                </a:solidFill>
                <a:effectLst/>
                <a:uLnTx/>
                <a:uFillTx/>
                <a:latin typeface="Times New Roman" pitchFamily="18" charset="0"/>
                <a:ea typeface="+mn-ea"/>
                <a:cs typeface="Times New Roman" pitchFamily="18" charset="0"/>
              </a:rPr>
              <a:t>Янил авылындагы мөселманнарның гыйбәдәт йорты 2004 елның февраль аенда ачылып беренче азанын әйтә. Шул көннән бирле гыйбәдәт йортының ишекләре ябылып торганы юк. Мәчетне салуда беренчеләрдән булып (шул вакыттагы) җирле үзидәрә рәисе Абаев Альфред абый белән Хәсәнов Фәсхетдин абыйлар башлап йөриләр. Нигезен бөтен авыл халкы җыелып салалар, нигезен салу өчен ташларны да авыл халкы өмә ясап чыгаралар</a:t>
            </a:r>
            <a:r>
              <a:rPr kumimoji="0" lang="ru-RU" sz="1400" b="1" i="0" u="none" strike="noStrike" kern="1200" cap="none" spc="0" normalizeH="0" baseline="0" noProof="0" dirty="0" smtClean="0">
                <a:ln>
                  <a:noFill/>
                </a:ln>
                <a:solidFill>
                  <a:srgbClr val="FFFF00"/>
                </a:solidFill>
                <a:effectLst/>
                <a:uLnTx/>
                <a:uFillTx/>
                <a:latin typeface="Times New Roman" pitchFamily="18" charset="0"/>
                <a:ea typeface="+mn-ea"/>
                <a:cs typeface="Times New Roman" pitchFamily="18" charset="0"/>
              </a:rPr>
              <a:t>, </a:t>
            </a:r>
            <a:r>
              <a:rPr kumimoji="0" lang="tt-RU" sz="1400" b="1" i="0" u="none" strike="noStrike" kern="1200" cap="none" spc="0" normalizeH="0" baseline="0" noProof="0" dirty="0" smtClean="0">
                <a:ln>
                  <a:noFill/>
                </a:ln>
                <a:solidFill>
                  <a:srgbClr val="FFFF00"/>
                </a:solidFill>
                <a:effectLst/>
                <a:uLnTx/>
                <a:uFillTx/>
                <a:latin typeface="Times New Roman" pitchFamily="18" charset="0"/>
                <a:ea typeface="+mn-ea"/>
                <a:cs typeface="Times New Roman" pitchFamily="18" charset="0"/>
              </a:rPr>
              <a:t>күмәкләп эшлиләр. Авылда шундый тырыш, бердәм халык яшәгәндә генә матур гыйбәдәт йортлары калкып чыга</a:t>
            </a:r>
            <a:r>
              <a:rPr kumimoji="0" lang="tt-RU" sz="1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ru-RU" sz="14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
        <p:nvSpPr>
          <p:cNvPr id="7" name="Заголовок 1"/>
          <p:cNvSpPr txBox="1">
            <a:spLocks/>
          </p:cNvSpPr>
          <p:nvPr/>
        </p:nvSpPr>
        <p:spPr>
          <a:xfrm>
            <a:off x="285720" y="0"/>
            <a:ext cx="8472518" cy="92867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4800" b="1" i="0" u="none" strike="noStrike" kern="1200" cap="none" spc="0" normalizeH="0" baseline="0" noProof="0" dirty="0" smtClean="0">
                <a:ln>
                  <a:noFill/>
                </a:ln>
                <a:solidFill>
                  <a:srgbClr val="00B050"/>
                </a:solidFill>
                <a:effectLst/>
                <a:uLnTx/>
                <a:uFillTx/>
                <a:latin typeface="Times New Roman" pitchFamily="18" charset="0"/>
                <a:ea typeface="+mj-ea"/>
                <a:cs typeface="Times New Roman" pitchFamily="18" charset="0"/>
              </a:rPr>
              <a:t>Авылымның гыйбәдәт йорты</a:t>
            </a:r>
            <a:endParaRPr kumimoji="0" lang="ru-RU" sz="4800" b="1" i="0" u="none" strike="noStrike" kern="1200" cap="none" spc="0" normalizeH="0" baseline="0" noProof="0" dirty="0">
              <a:ln>
                <a:noFill/>
              </a:ln>
              <a:solidFill>
                <a:srgbClr val="00B050"/>
              </a:solidFill>
              <a:effectLst/>
              <a:uLnTx/>
              <a:uFillTx/>
              <a:latin typeface="Times New Roman" pitchFamily="18" charset="0"/>
              <a:ea typeface="+mj-ea"/>
              <a:cs typeface="Times New Roman" pitchFamily="18" charset="0"/>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428652"/>
            <a:ext cx="9373074" cy="6858000"/>
          </a:xfrm>
          <a:prstGeom prst="rect">
            <a:avLst/>
          </a:prstGeom>
          <a:noFill/>
        </p:spPr>
      </p:pic>
      <p:sp>
        <p:nvSpPr>
          <p:cNvPr id="6" name="Объект 3"/>
          <p:cNvSpPr txBox="1">
            <a:spLocks/>
          </p:cNvSpPr>
          <p:nvPr/>
        </p:nvSpPr>
        <p:spPr>
          <a:xfrm>
            <a:off x="5357818" y="1357298"/>
            <a:ext cx="3357586" cy="3276608"/>
          </a:xfrm>
          <a:prstGeom prst="rect">
            <a:avLst/>
          </a:prstGeo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tt-RU" dirty="0" smtClean="0">
                <a:solidFill>
                  <a:srgbClr val="C00000"/>
                </a:solidFill>
                <a:latin typeface="Times New Roman" pitchFamily="18" charset="0"/>
                <a:cs typeface="Times New Roman" pitchFamily="18" charset="0"/>
              </a:rPr>
              <a:t>Риваятьләргә караганда Янил авылына Х</a:t>
            </a:r>
            <a:r>
              <a:rPr lang="en-US" dirty="0" smtClean="0">
                <a:solidFill>
                  <a:srgbClr val="C00000"/>
                </a:solidFill>
                <a:latin typeface="Times New Roman" pitchFamily="18" charset="0"/>
                <a:cs typeface="Times New Roman" pitchFamily="18" charset="0"/>
              </a:rPr>
              <a:t>VI</a:t>
            </a:r>
            <a:r>
              <a:rPr lang="ru-RU" dirty="0" smtClean="0">
                <a:solidFill>
                  <a:srgbClr val="C00000"/>
                </a:solidFill>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XVIII</a:t>
            </a:r>
            <a:r>
              <a:rPr lang="tt-RU" dirty="0" smtClean="0">
                <a:solidFill>
                  <a:srgbClr val="C00000"/>
                </a:solidFill>
                <a:latin typeface="Times New Roman" pitchFamily="18" charset="0"/>
                <a:cs typeface="Times New Roman" pitchFamily="18" charset="0"/>
              </a:rPr>
              <a:t> гасырларда нигез салынган. “Царизымның” христианлаштыру сәясәтенең иң куәтле чагы. </a:t>
            </a:r>
            <a:endParaRPr lang="ru-RU" dirty="0" smtClean="0">
              <a:solidFill>
                <a:srgbClr val="C00000"/>
              </a:solidFill>
              <a:latin typeface="Times New Roman" pitchFamily="18" charset="0"/>
              <a:cs typeface="Times New Roman" pitchFamily="18" charset="0"/>
            </a:endParaRPr>
          </a:p>
          <a:p>
            <a:r>
              <a:rPr lang="tt-RU" dirty="0" smtClean="0">
                <a:solidFill>
                  <a:srgbClr val="C00000"/>
                </a:solidFill>
                <a:latin typeface="Times New Roman" pitchFamily="18" charset="0"/>
                <a:cs typeface="Times New Roman" pitchFamily="18" charset="0"/>
              </a:rPr>
              <a:t>	1904 елда авылның үзәгенә чиркәү салына. Бу чиркәү салуның максаты: авылда христиан динендәге кешеләрне арттыру. Чиркәүнең побы Кузьмин Семен була. Дин мәктәбендә укучылар чиркәүгә килеп дин җырларын җырлаганнар</a:t>
            </a:r>
            <a:r>
              <a:rPr lang="tt-RU"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p:txBody>
      </p:sp>
      <p:sp>
        <p:nvSpPr>
          <p:cNvPr id="7" name="Заголовок 1"/>
          <p:cNvSpPr txBox="1">
            <a:spLocks/>
          </p:cNvSpPr>
          <p:nvPr/>
        </p:nvSpPr>
        <p:spPr>
          <a:xfrm>
            <a:off x="428596" y="214290"/>
            <a:ext cx="8229600" cy="725470"/>
          </a:xfrm>
          <a:prstGeom prst="rect">
            <a:avLst/>
          </a:prstGeom>
        </p:spPr>
        <p:txBody>
          <a:bodyPr vert="horz" lIns="91440" tIns="45720" rIns="91440" bIns="45720" rtlCol="0" anchor="ctr">
            <a:normAutofit fontScale="600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tt-RU"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mj-ea"/>
                <a:cs typeface="Times New Roman" pitchFamily="18" charset="0"/>
              </a:rPr>
              <a:t>Керәшен халкының </a:t>
            </a:r>
            <a:r>
              <a:rPr kumimoji="0" lang="tt-RU" sz="6000" b="1" i="0" u="none" strike="noStrike" kern="1200" cap="none" spc="0" normalizeH="0" baseline="0" noProof="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гыйбәдәт йорты</a:t>
            </a:r>
            <a:endParaRPr kumimoji="0" lang="ru-RU" sz="60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endParaRPr>
          </a:p>
        </p:txBody>
      </p:sp>
      <p:pic>
        <p:nvPicPr>
          <p:cNvPr id="8" name="Рисунок 7" descr="Отсканировано 12"/>
          <p:cNvPicPr/>
          <p:nvPr/>
        </p:nvPicPr>
        <p:blipFill>
          <a:blip r:embed="rId4" cstate="print"/>
          <a:srcRect l="-459" t="10901"/>
          <a:stretch>
            <a:fillRect/>
          </a:stretch>
        </p:blipFill>
        <p:spPr bwMode="auto">
          <a:xfrm>
            <a:off x="357159" y="1142985"/>
            <a:ext cx="3143272" cy="2286016"/>
          </a:xfrm>
          <a:prstGeom prst="rect">
            <a:avLst/>
          </a:prstGeom>
          <a:ln>
            <a:noFill/>
          </a:ln>
          <a:effectLst>
            <a:outerShdw blurRad="292100" dist="139700" dir="2700000" algn="tl" rotWithShape="0">
              <a:srgbClr val="333333">
                <a:alpha val="65000"/>
              </a:srgbClr>
            </a:outerShdw>
          </a:effectLst>
        </p:spPr>
      </p:pic>
      <p:pic>
        <p:nvPicPr>
          <p:cNvPr id="9" name="Рисунок 8" descr="C:\Users\1\Desktop\Проек  эше\IMG_0406.JPG"/>
          <p:cNvPicPr/>
          <p:nvPr/>
        </p:nvPicPr>
        <p:blipFill>
          <a:blip r:embed="rId5" cstate="print"/>
          <a:srcRect/>
          <a:stretch>
            <a:fillRect/>
          </a:stretch>
        </p:blipFill>
        <p:spPr bwMode="auto">
          <a:xfrm>
            <a:off x="214282" y="3857628"/>
            <a:ext cx="3929090" cy="2357454"/>
          </a:xfrm>
          <a:prstGeom prst="rect">
            <a:avLst/>
          </a:prstGeom>
          <a:ln>
            <a:noFill/>
          </a:ln>
          <a:effectLst>
            <a:softEdge rad="112500"/>
          </a:effectLst>
        </p:spPr>
      </p:pic>
    </p:spTree>
  </p:cSld>
  <p:clrMapOvr>
    <a:masterClrMapping/>
  </p:clrMapOvr>
  <p:transition spd="slow">
    <p:wheel spokes="8"/>
    <p:sndAc>
      <p:stSnd>
        <p:snd r:embed="rId2" name="chimes.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C:\Users\1\Desktop\img1.jpg"/>
          <p:cNvPicPr>
            <a:picLocks noChangeAspect="1" noChangeArrowheads="1"/>
          </p:cNvPicPr>
          <p:nvPr/>
        </p:nvPicPr>
        <p:blipFill>
          <a:blip r:embed="rId3" cstate="print"/>
          <a:srcRect l="3906" t="18750" r="3125"/>
          <a:stretch>
            <a:fillRect/>
          </a:stretch>
        </p:blipFill>
        <p:spPr bwMode="auto">
          <a:xfrm>
            <a:off x="-229074" y="0"/>
            <a:ext cx="9373074" cy="6858000"/>
          </a:xfrm>
          <a:prstGeom prst="rect">
            <a:avLst/>
          </a:prstGeom>
          <a:noFill/>
        </p:spPr>
      </p:pic>
      <p:pic>
        <p:nvPicPr>
          <p:cNvPr id="5" name="Picture 2"/>
          <p:cNvPicPr>
            <a:picLocks noChangeAspect="1" noChangeArrowheads="1"/>
          </p:cNvPicPr>
          <p:nvPr/>
        </p:nvPicPr>
        <p:blipFill>
          <a:blip r:embed="rId4" cstate="print"/>
          <a:srcRect/>
          <a:stretch>
            <a:fillRect/>
          </a:stretch>
        </p:blipFill>
        <p:spPr bwMode="auto">
          <a:xfrm>
            <a:off x="0" y="1500174"/>
            <a:ext cx="6000792" cy="4500594"/>
          </a:xfrm>
          <a:prstGeom prst="rect">
            <a:avLst/>
          </a:prstGeom>
          <a:ln>
            <a:noFill/>
          </a:ln>
          <a:effectLst>
            <a:softEdge rad="112500"/>
          </a:effectLst>
        </p:spPr>
      </p:pic>
      <p:sp>
        <p:nvSpPr>
          <p:cNvPr id="6" name="Объект 3"/>
          <p:cNvSpPr txBox="1">
            <a:spLocks/>
          </p:cNvSpPr>
          <p:nvPr/>
        </p:nvSpPr>
        <p:spPr>
          <a:xfrm>
            <a:off x="6072198" y="1714488"/>
            <a:ext cx="2643206" cy="2919418"/>
          </a:xfrm>
          <a:prstGeom prst="rect">
            <a:avLst/>
          </a:prstGeo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Янил авылының балалар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мәйданчыгы 2014 елда төзелә.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Аны төзүне җирле үзидәрә үз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өстенә алып башкарып чыга.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Мәйданчык авылның бик уңаелы урыны, Үзәк урамында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урнашкан. Мәйданчыкта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авылның барлык балалары да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1400" b="0" i="0" u="none" strike="noStrike" kern="1200" cap="none" spc="0" normalizeH="0" baseline="0" noProof="0" dirty="0" smtClean="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бик яратып уйныйлар.</a:t>
            </a:r>
            <a:endParaRPr kumimoji="0" lang="ru-RU" sz="1400" b="0" i="0" u="none" strike="noStrike" kern="1200" cap="none" spc="0" normalizeH="0" baseline="0" noProof="0" dirty="0">
              <a:ln w="11430">
                <a:solidFill>
                  <a:schemeClr val="tx1"/>
                </a:solidFill>
              </a:ln>
              <a:solidFill>
                <a:srgbClr val="FF0000"/>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endParaRPr>
          </a:p>
        </p:txBody>
      </p:sp>
      <p:sp>
        <p:nvSpPr>
          <p:cNvPr id="7" name="Заголовок 1"/>
          <p:cNvSpPr txBox="1">
            <a:spLocks/>
          </p:cNvSpPr>
          <p:nvPr/>
        </p:nvSpPr>
        <p:spPr>
          <a:xfrm>
            <a:off x="428596" y="214290"/>
            <a:ext cx="8229600" cy="725470"/>
          </a:xfrm>
          <a:prstGeom prst="rect">
            <a:avLst/>
          </a:prstGeom>
        </p:spPr>
        <p:txBody>
          <a:bodyPr vert="horz" lIns="91440" tIns="45720" rIns="91440" bIns="45720" rtlCol="0" anchor="ctr">
            <a:normAutofit fontScale="825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t-RU" sz="6000" b="1" i="0" u="none" strike="noStrike" kern="1200" cap="none" spc="0" normalizeH="0" baseline="0" noProof="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rPr>
              <a:t>Балалар мәйданчыгы</a:t>
            </a:r>
            <a:endParaRPr kumimoji="0" lang="ru-RU" sz="6000" b="1" i="0" u="none" strike="noStrike" kern="1200" cap="none" spc="0" normalizeH="0" baseline="0" noProof="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LnTx/>
              <a:uFillTx/>
              <a:latin typeface="Times New Roman" pitchFamily="18" charset="0"/>
              <a:ea typeface="+mj-ea"/>
              <a:cs typeface="Times New Roman" pitchFamily="18" charset="0"/>
            </a:endParaRPr>
          </a:p>
        </p:txBody>
      </p:sp>
    </p:spTree>
  </p:cSld>
  <p:clrMapOvr>
    <a:masterClrMapping/>
  </p:clrMapOvr>
  <p:transition spd="slow">
    <p:wheel spokes="8"/>
    <p:sndAc>
      <p:stSnd>
        <p:snd r:embed="rId2" name="chimes.wav"/>
      </p:stSnd>
    </p:sndAc>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1221</TotalTime>
  <Words>636</Words>
  <Application>Microsoft Office PowerPoint</Application>
  <PresentationFormat>Экран (4:3)</PresentationFormat>
  <Paragraphs>61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Маргарита</dc:creator>
  <cp:lastModifiedBy>Сабирзянова</cp:lastModifiedBy>
  <cp:revision>96</cp:revision>
  <dcterms:created xsi:type="dcterms:W3CDTF">2015-01-06T16:26:02Z</dcterms:created>
  <dcterms:modified xsi:type="dcterms:W3CDTF">2022-08-12T19:09:53Z</dcterms:modified>
</cp:coreProperties>
</file>